
<file path=[Content_Types].xml><?xml version="1.0" encoding="utf-8"?>
<Types xmlns="http://schemas.openxmlformats.org/package/2006/content-types">
  <Default Extension="png" ContentType="image/png"/>
  <Default Extension="tiff" ContentType="image/tiff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png>
</file>

<file path=ppt/media/image2.GIF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演示文稿标题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12" name="作者和日期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792480">
              <a:spcBef>
                <a:spcPts val="0"/>
              </a:spcBef>
              <a:buClrTx/>
              <a:buSzTx/>
              <a:buNone/>
              <a:defRPr sz="336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13" name="正文级别 1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演示文稿副标题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说明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100%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07" name="事实信息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事实信息</a:t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418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/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“著名引文”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粉色背景下的两只水母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5" name="深蓝色背景下两只触碰的水母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6" name="蓝色背景下的两只水母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深蓝色背景下两只触碰的水母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深蓝色背景下两只触碰的水母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22" name="作者和日期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792480">
              <a:spcBef>
                <a:spcPts val="0"/>
              </a:spcBef>
              <a:buClrTx/>
              <a:buSzTx/>
              <a:buNone/>
              <a:defRPr sz="336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23" name="演示文稿标题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>
                <a:solidFill>
                  <a:srgbClr val="FFFFFF"/>
                </a:solidFill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24" name="正文级别 1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演示文稿副标题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蓝色背景下的两只水母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33" name="幻灯片标题"/>
          <p:cNvSpPr txBox="1"/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幻灯片标题</a:t>
            </a:r>
          </a:p>
        </p:txBody>
      </p:sp>
      <p:sp>
        <p:nvSpPr>
          <p:cNvPr id="34" name="正文级别 1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幻灯片副标题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粉色背景下的两只水母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61" name="幻灯片标题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幻灯片标题</a:t>
            </a:r>
          </a:p>
        </p:txBody>
      </p:sp>
      <p:sp>
        <p:nvSpPr>
          <p:cNvPr id="62" name="正文级别 1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63" name="幻灯片副标题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9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hyperlink" Target="https://www.youtube.com/watch?v=b-M2U3Jl1Cg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如何更好地阐释某个概念"/>
          <p:cNvSpPr txBox="1"/>
          <p:nvPr>
            <p:ph type="ctrTitle"/>
          </p:nvPr>
        </p:nvSpPr>
        <p:spPr>
          <a:xfrm>
            <a:off x="1270000" y="5754612"/>
            <a:ext cx="21844000" cy="2206777"/>
          </a:xfrm>
          <a:prstGeom prst="rect">
            <a:avLst/>
          </a:prstGeom>
        </p:spPr>
        <p:txBody>
          <a:bodyPr/>
          <a:lstStyle>
            <a:lvl1pPr>
              <a:defRPr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rPr>
                <a:hlinkClick r:id="rId1"/>
              </a:rPr>
              <a:t>如何更好地</a:t>
            </a:r>
            <a:r>
              <a:rPr lang="zh-CN" altLang="en-US">
                <a:hlinkClick r:id="rId1"/>
              </a:rPr>
              <a:t>解</a:t>
            </a:r>
            <a:r>
              <a:rPr>
                <a:hlinkClick r:id="rId1"/>
              </a:rPr>
              <a:t>释某个</a:t>
            </a:r>
            <a:r>
              <a:rPr lang="zh-CN" altLang="en-US">
                <a:hlinkClick r:id="rId1"/>
              </a:rPr>
              <a:t>事物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先具体，再抽象"/>
          <p:cNvSpPr txBox="1"/>
          <p:nvPr>
            <p:ph type="ctrTitle"/>
          </p:nvPr>
        </p:nvSpPr>
        <p:spPr>
          <a:xfrm>
            <a:off x="2843310" y="1441125"/>
            <a:ext cx="18697380" cy="2206777"/>
          </a:xfrm>
          <a:prstGeom prst="rect">
            <a:avLst/>
          </a:prstGeom>
        </p:spPr>
        <p:txBody>
          <a:bodyPr/>
          <a:lstStyle>
            <a:lvl1pPr>
              <a:defRPr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先具体，再抽象</a:t>
            </a:r>
          </a:p>
        </p:txBody>
      </p:sp>
      <p:sp>
        <p:nvSpPr>
          <p:cNvPr id="198" name="先熟悉，再陌生"/>
          <p:cNvSpPr txBox="1"/>
          <p:nvPr/>
        </p:nvSpPr>
        <p:spPr>
          <a:xfrm>
            <a:off x="2843310" y="3981946"/>
            <a:ext cx="18697380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先熟悉，再陌生</a:t>
            </a:r>
          </a:p>
        </p:txBody>
      </p:sp>
      <p:sp>
        <p:nvSpPr>
          <p:cNvPr id="199" name="图片/例子/类比"/>
          <p:cNvSpPr txBox="1"/>
          <p:nvPr/>
        </p:nvSpPr>
        <p:spPr>
          <a:xfrm>
            <a:off x="2843310" y="7299744"/>
            <a:ext cx="18697380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图片/例子/类比</a:t>
            </a:r>
          </a:p>
        </p:txBody>
      </p:sp>
      <p:sp>
        <p:nvSpPr>
          <p:cNvPr id="200" name="定义"/>
          <p:cNvSpPr txBox="1"/>
          <p:nvPr/>
        </p:nvSpPr>
        <p:spPr>
          <a:xfrm>
            <a:off x="2843310" y="10479668"/>
            <a:ext cx="18697380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定义</a:t>
            </a:r>
          </a:p>
        </p:txBody>
      </p:sp>
      <p:sp>
        <p:nvSpPr>
          <p:cNvPr id="201" name="线条"/>
          <p:cNvSpPr/>
          <p:nvPr/>
        </p:nvSpPr>
        <p:spPr>
          <a:xfrm>
            <a:off x="12192000" y="9589278"/>
            <a:ext cx="1" cy="807633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/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3. 使用「因此」，「但是」叙事法"/>
          <p:cNvSpPr txBox="1"/>
          <p:nvPr>
            <p:ph type="ctrTitle"/>
          </p:nvPr>
        </p:nvSpPr>
        <p:spPr>
          <a:xfrm>
            <a:off x="568938" y="5754611"/>
            <a:ext cx="23246124" cy="2206777"/>
          </a:xfrm>
          <a:prstGeom prst="rect">
            <a:avLst/>
          </a:prstGeom>
        </p:spPr>
        <p:txBody>
          <a:bodyPr/>
          <a:lstStyle>
            <a:lvl1pPr>
              <a:defRPr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3. 使用「因此」，「但是」叙事法</a:t>
            </a:r>
          </a:p>
        </p:txBody>
      </p:sp>
      <p:sp>
        <p:nvSpPr>
          <p:cNvPr id="204" name="Therefore, But"/>
          <p:cNvSpPr txBox="1"/>
          <p:nvPr/>
        </p:nvSpPr>
        <p:spPr>
          <a:xfrm>
            <a:off x="2843310" y="8070216"/>
            <a:ext cx="18697380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/>
          <a:p>
            <a: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There</a:t>
            </a:r>
            <a:r>
              <a:t>fore, </a:t>
            </a: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But</a:t>
            </a:r>
            <a:endParaRPr>
              <a:latin typeface="PingFang SC Semibold"/>
              <a:ea typeface="PingFang SC Semibold"/>
              <a:cs typeface="PingFang SC Semibold"/>
              <a:sym typeface="PingFang SC Semibold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8854" y="3303769"/>
            <a:ext cx="20983632" cy="7108462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s0040.png" descr="s004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冲突"/>
          <p:cNvSpPr/>
          <p:nvPr/>
        </p:nvSpPr>
        <p:spPr>
          <a:xfrm>
            <a:off x="6579775" y="4999008"/>
            <a:ext cx="3626975" cy="3626975"/>
          </a:xfrm>
          <a:prstGeom prst="ellipse">
            <a:avLst/>
          </a:prstGeom>
          <a:solidFill>
            <a:schemeClr val="accent1">
              <a:lumOff val="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>
            <a:lvl1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冲突</a:t>
            </a:r>
          </a:p>
        </p:txBody>
      </p:sp>
      <p:sp>
        <p:nvSpPr>
          <p:cNvPr id="211" name="改变"/>
          <p:cNvSpPr/>
          <p:nvPr/>
        </p:nvSpPr>
        <p:spPr>
          <a:xfrm>
            <a:off x="14177250" y="4999008"/>
            <a:ext cx="3626975" cy="3626975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>
            <a:lvl1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改变</a:t>
            </a:r>
          </a:p>
        </p:txBody>
      </p:sp>
      <p:sp>
        <p:nvSpPr>
          <p:cNvPr id="212" name="形状"/>
          <p:cNvSpPr/>
          <p:nvPr/>
        </p:nvSpPr>
        <p:spPr>
          <a:xfrm rot="19211025">
            <a:off x="10613934" y="3313609"/>
            <a:ext cx="3425893" cy="2776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634" y="0"/>
                </a:moveTo>
                <a:cubicBezTo>
                  <a:pt x="4683" y="0"/>
                  <a:pt x="2000" y="1409"/>
                  <a:pt x="0" y="3711"/>
                </a:cubicBezTo>
                <a:lnTo>
                  <a:pt x="2476" y="7863"/>
                </a:lnTo>
                <a:cubicBezTo>
                  <a:pt x="3764" y="6163"/>
                  <a:pt x="5599" y="5101"/>
                  <a:pt x="7634" y="5101"/>
                </a:cubicBezTo>
                <a:cubicBezTo>
                  <a:pt x="11498" y="5101"/>
                  <a:pt x="14640" y="8936"/>
                  <a:pt x="14696" y="13688"/>
                </a:cubicBezTo>
                <a:lnTo>
                  <a:pt x="12157" y="13688"/>
                </a:lnTo>
                <a:lnTo>
                  <a:pt x="16878" y="21600"/>
                </a:lnTo>
                <a:lnTo>
                  <a:pt x="21600" y="13688"/>
                </a:lnTo>
                <a:lnTo>
                  <a:pt x="18831" y="13688"/>
                </a:lnTo>
                <a:cubicBezTo>
                  <a:pt x="18774" y="6118"/>
                  <a:pt x="13782" y="0"/>
                  <a:pt x="7634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213" name="形状"/>
          <p:cNvSpPr/>
          <p:nvPr/>
        </p:nvSpPr>
        <p:spPr>
          <a:xfrm rot="8411025">
            <a:off x="10344172" y="7460142"/>
            <a:ext cx="3425893" cy="2776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634" y="0"/>
                </a:moveTo>
                <a:cubicBezTo>
                  <a:pt x="4683" y="0"/>
                  <a:pt x="2000" y="1409"/>
                  <a:pt x="0" y="3711"/>
                </a:cubicBezTo>
                <a:lnTo>
                  <a:pt x="2476" y="7863"/>
                </a:lnTo>
                <a:cubicBezTo>
                  <a:pt x="3764" y="6163"/>
                  <a:pt x="5599" y="5101"/>
                  <a:pt x="7634" y="5101"/>
                </a:cubicBezTo>
                <a:cubicBezTo>
                  <a:pt x="11498" y="5101"/>
                  <a:pt x="14640" y="8936"/>
                  <a:pt x="14696" y="13688"/>
                </a:cubicBezTo>
                <a:lnTo>
                  <a:pt x="12157" y="13688"/>
                </a:lnTo>
                <a:lnTo>
                  <a:pt x="16878" y="21600"/>
                </a:lnTo>
                <a:lnTo>
                  <a:pt x="21600" y="13688"/>
                </a:lnTo>
                <a:lnTo>
                  <a:pt x="18831" y="13688"/>
                </a:lnTo>
                <a:cubicBezTo>
                  <a:pt x="18774" y="6118"/>
                  <a:pt x="13782" y="0"/>
                  <a:pt x="7634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214" name="因此"/>
          <p:cNvSpPr txBox="1"/>
          <p:nvPr/>
        </p:nvSpPr>
        <p:spPr>
          <a:xfrm>
            <a:off x="11208791" y="1584177"/>
            <a:ext cx="1966419" cy="141666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>
            <a:lvl1pPr>
              <a:defRPr sz="6300">
                <a:solidFill>
                  <a:schemeClr val="accent6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r>
              <a:t>因此</a:t>
            </a:r>
          </a:p>
        </p:txBody>
      </p:sp>
      <p:sp>
        <p:nvSpPr>
          <p:cNvPr id="215" name="但是"/>
          <p:cNvSpPr txBox="1"/>
          <p:nvPr/>
        </p:nvSpPr>
        <p:spPr>
          <a:xfrm>
            <a:off x="11208791" y="10715156"/>
            <a:ext cx="1966419" cy="141666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>
            <a:lvl1pPr>
              <a:defRPr sz="6300">
                <a:solidFill>
                  <a:schemeClr val="accent6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r>
              <a:t>但是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ano.gif" descr="Piano.gif"/>
          <p:cNvPicPr/>
          <p:nvPr/>
        </p:nvPicPr>
        <p:blipFill>
          <a:blip r:embed="rId1"/>
          <a:stretch>
            <a:fillRect/>
          </a:stretch>
        </p:blipFill>
        <p:spPr>
          <a:xfrm>
            <a:off x="-18315" y="870"/>
            <a:ext cx="24380907" cy="1371426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s0044.png" descr="s0044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s0045.png" descr="s0045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s0046.png" descr="s0046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s0047.png" descr="s0047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1. 向观众展示是什么让你关注它"/>
          <p:cNvSpPr txBox="1"/>
          <p:nvPr>
            <p:ph type="ctrTitle"/>
          </p:nvPr>
        </p:nvSpPr>
        <p:spPr>
          <a:xfrm>
            <a:off x="2439138" y="4699570"/>
            <a:ext cx="19505724" cy="2206776"/>
          </a:xfrm>
          <a:prstGeom prst="rect">
            <a:avLst/>
          </a:prstGeom>
        </p:spPr>
        <p:txBody>
          <a:bodyPr/>
          <a:lstStyle/>
          <a:p>
            <a:pPr defTabSz="2365375">
              <a:defRPr sz="11250" spc="-337"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1. 向观众展示是什么</a:t>
            </a: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让你</a:t>
            </a:r>
            <a:r>
              <a:t>关注它</a:t>
            </a:r>
          </a:p>
        </p:txBody>
      </p:sp>
      <p:sp>
        <p:nvSpPr>
          <p:cNvPr id="154" name="Show what made you care"/>
          <p:cNvSpPr txBox="1"/>
          <p:nvPr/>
        </p:nvSpPr>
        <p:spPr>
          <a:xfrm>
            <a:off x="2843310" y="6908135"/>
            <a:ext cx="18697380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/>
          <a:p>
            <a: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Show what made </a:t>
            </a: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you</a:t>
            </a:r>
            <a:r>
              <a:t> care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s0048.png" descr="s0048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s0049.png" descr="s0049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s0050.png" descr="s005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s0051.png" descr="s0051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问题"/>
          <p:cNvSpPr/>
          <p:nvPr/>
        </p:nvSpPr>
        <p:spPr>
          <a:xfrm>
            <a:off x="6579775" y="4999008"/>
            <a:ext cx="3626975" cy="3626975"/>
          </a:xfrm>
          <a:prstGeom prst="ellipse">
            <a:avLst/>
          </a:prstGeom>
          <a:solidFill>
            <a:schemeClr val="accent1">
              <a:lumOff val="135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>
            <a:lvl1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问题</a:t>
            </a:r>
          </a:p>
        </p:txBody>
      </p:sp>
      <p:sp>
        <p:nvSpPr>
          <p:cNvPr id="236" name="方案"/>
          <p:cNvSpPr/>
          <p:nvPr/>
        </p:nvSpPr>
        <p:spPr>
          <a:xfrm>
            <a:off x="14177250" y="4999008"/>
            <a:ext cx="3626975" cy="3626975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>
            <a:lvl1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方案</a:t>
            </a:r>
          </a:p>
        </p:txBody>
      </p:sp>
      <p:sp>
        <p:nvSpPr>
          <p:cNvPr id="237" name="形状"/>
          <p:cNvSpPr/>
          <p:nvPr/>
        </p:nvSpPr>
        <p:spPr>
          <a:xfrm rot="19211025">
            <a:off x="10613934" y="3313609"/>
            <a:ext cx="3425893" cy="2776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634" y="0"/>
                </a:moveTo>
                <a:cubicBezTo>
                  <a:pt x="4683" y="0"/>
                  <a:pt x="2000" y="1409"/>
                  <a:pt x="0" y="3711"/>
                </a:cubicBezTo>
                <a:lnTo>
                  <a:pt x="2476" y="7863"/>
                </a:lnTo>
                <a:cubicBezTo>
                  <a:pt x="3764" y="6163"/>
                  <a:pt x="5599" y="5101"/>
                  <a:pt x="7634" y="5101"/>
                </a:cubicBezTo>
                <a:cubicBezTo>
                  <a:pt x="11498" y="5101"/>
                  <a:pt x="14640" y="8936"/>
                  <a:pt x="14696" y="13688"/>
                </a:cubicBezTo>
                <a:lnTo>
                  <a:pt x="12157" y="13688"/>
                </a:lnTo>
                <a:lnTo>
                  <a:pt x="16878" y="21600"/>
                </a:lnTo>
                <a:lnTo>
                  <a:pt x="21600" y="13688"/>
                </a:lnTo>
                <a:lnTo>
                  <a:pt x="18831" y="13688"/>
                </a:lnTo>
                <a:cubicBezTo>
                  <a:pt x="18774" y="6118"/>
                  <a:pt x="13782" y="0"/>
                  <a:pt x="7634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238" name="形状"/>
          <p:cNvSpPr/>
          <p:nvPr/>
        </p:nvSpPr>
        <p:spPr>
          <a:xfrm rot="8411025">
            <a:off x="10344172" y="7460142"/>
            <a:ext cx="3425893" cy="2776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634" y="0"/>
                </a:moveTo>
                <a:cubicBezTo>
                  <a:pt x="4683" y="0"/>
                  <a:pt x="2000" y="1409"/>
                  <a:pt x="0" y="3711"/>
                </a:cubicBezTo>
                <a:lnTo>
                  <a:pt x="2476" y="7863"/>
                </a:lnTo>
                <a:cubicBezTo>
                  <a:pt x="3764" y="6163"/>
                  <a:pt x="5599" y="5101"/>
                  <a:pt x="7634" y="5101"/>
                </a:cubicBezTo>
                <a:cubicBezTo>
                  <a:pt x="11498" y="5101"/>
                  <a:pt x="14640" y="8936"/>
                  <a:pt x="14696" y="13688"/>
                </a:cubicBezTo>
                <a:lnTo>
                  <a:pt x="12157" y="13688"/>
                </a:lnTo>
                <a:lnTo>
                  <a:pt x="16878" y="21600"/>
                </a:lnTo>
                <a:lnTo>
                  <a:pt x="21600" y="13688"/>
                </a:lnTo>
                <a:lnTo>
                  <a:pt x="18831" y="13688"/>
                </a:lnTo>
                <a:cubicBezTo>
                  <a:pt x="18774" y="6118"/>
                  <a:pt x="13782" y="0"/>
                  <a:pt x="7634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239" name="因此"/>
          <p:cNvSpPr txBox="1"/>
          <p:nvPr/>
        </p:nvSpPr>
        <p:spPr>
          <a:xfrm>
            <a:off x="11208791" y="1584177"/>
            <a:ext cx="1966419" cy="141666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>
            <a:lvl1pPr>
              <a:defRPr sz="6300">
                <a:solidFill>
                  <a:schemeClr val="accent6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r>
              <a:t>因此</a:t>
            </a:r>
          </a:p>
        </p:txBody>
      </p:sp>
      <p:sp>
        <p:nvSpPr>
          <p:cNvPr id="240" name="但是"/>
          <p:cNvSpPr txBox="1"/>
          <p:nvPr/>
        </p:nvSpPr>
        <p:spPr>
          <a:xfrm>
            <a:off x="11208791" y="10715156"/>
            <a:ext cx="1966419" cy="141666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>
            <a:lvl1pPr>
              <a:defRPr sz="6300">
                <a:solidFill>
                  <a:schemeClr val="accent6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r>
              <a:t>但是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1. 向观众展示是什么让你关注它"/>
          <p:cNvSpPr txBox="1"/>
          <p:nvPr/>
        </p:nvSpPr>
        <p:spPr>
          <a:xfrm>
            <a:off x="568938" y="1173935"/>
            <a:ext cx="19505724" cy="2206776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/>
          <a:p>
            <a:pPr algn="l" defTabSz="2438400">
              <a:lnSpc>
                <a:spcPct val="90000"/>
              </a:lnSpc>
              <a:defRPr sz="11100" spc="-333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1. 向观众展示是什么</a:t>
            </a: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让你</a:t>
            </a:r>
            <a:r>
              <a:t>关注它</a:t>
            </a:r>
          </a:p>
        </p:txBody>
      </p:sp>
      <p:sp>
        <p:nvSpPr>
          <p:cNvPr id="243" name="2. 先展示再描述"/>
          <p:cNvSpPr txBox="1"/>
          <p:nvPr/>
        </p:nvSpPr>
        <p:spPr>
          <a:xfrm>
            <a:off x="568938" y="3570954"/>
            <a:ext cx="18697381" cy="2206776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/>
          <a:p>
            <a:pPr algn="l" defTabSz="2438400">
              <a:lnSpc>
                <a:spcPct val="90000"/>
              </a:lnSpc>
              <a:defRPr sz="11100" spc="-333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2. 先</a:t>
            </a: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展示</a:t>
            </a:r>
            <a:r>
              <a:t>再</a:t>
            </a: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描述</a:t>
            </a:r>
            <a:endParaRPr>
              <a:latin typeface="PingFang SC Semibold"/>
              <a:ea typeface="PingFang SC Semibold"/>
              <a:cs typeface="PingFang SC Semibold"/>
              <a:sym typeface="PingFang SC Semibold"/>
            </a:endParaRPr>
          </a:p>
        </p:txBody>
      </p:sp>
      <p:sp>
        <p:nvSpPr>
          <p:cNvPr id="244" name="3. 使用「因此」，「但是」叙事法"/>
          <p:cNvSpPr txBox="1"/>
          <p:nvPr>
            <p:ph type="ctrTitle"/>
          </p:nvPr>
        </p:nvSpPr>
        <p:spPr>
          <a:xfrm>
            <a:off x="568938" y="5967973"/>
            <a:ext cx="23246124" cy="2206777"/>
          </a:xfrm>
          <a:prstGeom prst="rect">
            <a:avLst/>
          </a:prstGeom>
        </p:spPr>
        <p:txBody>
          <a:bodyPr/>
          <a:lstStyle>
            <a:lvl1pPr algn="l">
              <a:defRPr sz="11100" spc="-333"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3. 使用「因此」，「但是」叙事法</a:t>
            </a:r>
          </a:p>
        </p:txBody>
      </p:sp>
      <p:sp>
        <p:nvSpPr>
          <p:cNvPr id="245" name="4. 在草稿的基础上删除 10% 的内容"/>
          <p:cNvSpPr txBox="1"/>
          <p:nvPr/>
        </p:nvSpPr>
        <p:spPr>
          <a:xfrm>
            <a:off x="568938" y="8364992"/>
            <a:ext cx="23246124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algn="l" defTabSz="2438400">
              <a:lnSpc>
                <a:spcPct val="90000"/>
              </a:lnSpc>
              <a:defRPr sz="11100" spc="-333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4. 在草稿的基础上删除 10% 的内容</a:t>
            </a:r>
          </a:p>
        </p:txBody>
      </p:sp>
      <p:sp>
        <p:nvSpPr>
          <p:cNvPr id="246" name="5. 提前多次测试效果"/>
          <p:cNvSpPr txBox="1"/>
          <p:nvPr/>
        </p:nvSpPr>
        <p:spPr>
          <a:xfrm>
            <a:off x="568938" y="10762011"/>
            <a:ext cx="23246124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algn="l" defTabSz="2438400">
              <a:lnSpc>
                <a:spcPct val="90000"/>
              </a:lnSpc>
              <a:defRPr sz="11100" spc="-333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5. 提前多次测试效果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不要对观众做过多的臆测"/>
          <p:cNvSpPr txBox="1"/>
          <p:nvPr/>
        </p:nvSpPr>
        <p:spPr>
          <a:xfrm>
            <a:off x="3568452" y="5754612"/>
            <a:ext cx="17247096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不要对观众做过多的臆测</a:t>
            </a:r>
          </a:p>
        </p:txBody>
      </p:sp>
      <p:sp>
        <p:nvSpPr>
          <p:cNvPr id="157" name="机器学习有很酷的应用，快来了解它 🙅"/>
          <p:cNvSpPr txBox="1"/>
          <p:nvPr/>
        </p:nvSpPr>
        <p:spPr>
          <a:xfrm>
            <a:off x="1217866" y="1939879"/>
            <a:ext cx="12950605" cy="116547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algn="l" defTabSz="2438400">
              <a:lnSpc>
                <a:spcPct val="90000"/>
              </a:lnSpc>
              <a:defRPr sz="6000" spc="-18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机器学习有很酷的应用，快来了解它 🙅</a:t>
            </a:r>
          </a:p>
        </p:txBody>
      </p:sp>
      <p:sp>
        <p:nvSpPr>
          <p:cNvPr id="158" name="机器很重要，它可以帮你写代码 🙅"/>
          <p:cNvSpPr txBox="1"/>
          <p:nvPr/>
        </p:nvSpPr>
        <p:spPr>
          <a:xfrm>
            <a:off x="10048905" y="4142690"/>
            <a:ext cx="12950604" cy="116547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algn="l" defTabSz="2438400">
              <a:lnSpc>
                <a:spcPct val="90000"/>
              </a:lnSpc>
              <a:defRPr sz="6000" spc="-18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机器很重要，它可以帮你写代码 🙅</a:t>
            </a:r>
          </a:p>
        </p:txBody>
      </p:sp>
      <p:sp>
        <p:nvSpPr>
          <p:cNvPr id="159" name="20 分钟机器学习从入门到精通 🙅"/>
          <p:cNvSpPr txBox="1"/>
          <p:nvPr/>
        </p:nvSpPr>
        <p:spPr>
          <a:xfrm>
            <a:off x="1530499" y="8956087"/>
            <a:ext cx="11219655" cy="116547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algn="l" defTabSz="2438400">
              <a:lnSpc>
                <a:spcPct val="90000"/>
              </a:lnSpc>
              <a:defRPr sz="6000" spc="-18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20 分钟机器学习从入门到精通 🙅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dur="indefinite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3" animBg="1" advAuto="0"/>
      <p:bldP spid="157" grpId="1" animBg="1" advAuto="0"/>
      <p:bldP spid="158" grpId="2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一道迷题目"/>
          <p:cNvSpPr txBox="1"/>
          <p:nvPr/>
        </p:nvSpPr>
        <p:spPr>
          <a:xfrm>
            <a:off x="3080991" y="9779000"/>
            <a:ext cx="4421115" cy="116547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defTabSz="2438400">
              <a:lnSpc>
                <a:spcPct val="90000"/>
              </a:lnSpc>
              <a:defRPr sz="6000" spc="-18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一道迷题目</a:t>
            </a:r>
          </a:p>
        </p:txBody>
      </p:sp>
      <p:sp>
        <p:nvSpPr>
          <p:cNvPr id="162" name="一个故事"/>
          <p:cNvSpPr txBox="1"/>
          <p:nvPr/>
        </p:nvSpPr>
        <p:spPr>
          <a:xfrm>
            <a:off x="9735756" y="9779000"/>
            <a:ext cx="4421116" cy="116547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defTabSz="2438400">
              <a:lnSpc>
                <a:spcPct val="90000"/>
              </a:lnSpc>
              <a:defRPr sz="6000" spc="-18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一个故事</a:t>
            </a:r>
          </a:p>
        </p:txBody>
      </p:sp>
      <p:sp>
        <p:nvSpPr>
          <p:cNvPr id="163" name="一段优雅的代码"/>
          <p:cNvSpPr txBox="1"/>
          <p:nvPr/>
        </p:nvSpPr>
        <p:spPr>
          <a:xfrm>
            <a:off x="15899150" y="9779000"/>
            <a:ext cx="5403859" cy="116547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defTabSz="2438400">
              <a:lnSpc>
                <a:spcPct val="90000"/>
              </a:lnSpc>
              <a:defRPr sz="6000" spc="-18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一段优雅的代码</a:t>
            </a:r>
          </a:p>
        </p:txBody>
      </p:sp>
      <p:sp>
        <p:nvSpPr>
          <p:cNvPr id="164" name="1. 向观众展示是什么让你关注它"/>
          <p:cNvSpPr txBox="1"/>
          <p:nvPr>
            <p:ph type="ctrTitle"/>
          </p:nvPr>
        </p:nvSpPr>
        <p:spPr>
          <a:xfrm>
            <a:off x="2439138" y="3012313"/>
            <a:ext cx="19505724" cy="2206777"/>
          </a:xfrm>
          <a:prstGeom prst="rect">
            <a:avLst/>
          </a:prstGeom>
        </p:spPr>
        <p:txBody>
          <a:bodyPr/>
          <a:lstStyle>
            <a:lvl1pPr defTabSz="2365375">
              <a:defRPr sz="11250" spc="-337"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1. 向观众展示是什么让你关注它</a:t>
            </a:r>
          </a:p>
        </p:txBody>
      </p:sp>
      <p:sp>
        <p:nvSpPr>
          <p:cNvPr id="165" name="Show what made you care"/>
          <p:cNvSpPr txBox="1"/>
          <p:nvPr/>
        </p:nvSpPr>
        <p:spPr>
          <a:xfrm>
            <a:off x="2843310" y="5220878"/>
            <a:ext cx="18697380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/>
          <a:p>
            <a: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Show </a:t>
            </a: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what</a:t>
            </a:r>
            <a:r>
              <a:t> made you care</a:t>
            </a:r>
          </a:p>
        </p:txBody>
      </p:sp>
      <p:sp>
        <p:nvSpPr>
          <p:cNvPr id="166" name="why"/>
          <p:cNvSpPr txBox="1"/>
          <p:nvPr/>
        </p:nvSpPr>
        <p:spPr>
          <a:xfrm>
            <a:off x="7960789" y="6920884"/>
            <a:ext cx="2514144" cy="2159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why</a:t>
            </a:r>
          </a:p>
        </p:txBody>
      </p:sp>
      <p:sp>
        <p:nvSpPr>
          <p:cNvPr id="167" name="线条"/>
          <p:cNvSpPr/>
          <p:nvPr/>
        </p:nvSpPr>
        <p:spPr>
          <a:xfrm>
            <a:off x="7825048" y="8089284"/>
            <a:ext cx="278562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/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不要过于抽象"/>
          <p:cNvSpPr txBox="1"/>
          <p:nvPr/>
        </p:nvSpPr>
        <p:spPr>
          <a:xfrm>
            <a:off x="3804808" y="1224466"/>
            <a:ext cx="17247095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不要过于抽象</a:t>
            </a:r>
          </a:p>
        </p:txBody>
      </p:sp>
      <p:sp>
        <p:nvSpPr>
          <p:cNvPr id="170" name="你为什么会关注群论 (Group Theory)?"/>
          <p:cNvSpPr txBox="1"/>
          <p:nvPr/>
        </p:nvSpPr>
        <p:spPr>
          <a:xfrm>
            <a:off x="1083233" y="3690896"/>
            <a:ext cx="8573443" cy="812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40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你为什么会关注群论 (Group Theory)?</a:t>
            </a:r>
          </a:p>
        </p:txBody>
      </p:sp>
      <p:sp>
        <p:nvSpPr>
          <p:cNvPr id="171" name="群论统一了数学的几个分支，并且在编程理论中有应用 🙅"/>
          <p:cNvSpPr txBox="1"/>
          <p:nvPr/>
        </p:nvSpPr>
        <p:spPr>
          <a:xfrm>
            <a:off x="5154568" y="4808211"/>
            <a:ext cx="12955440" cy="812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40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群论统一了数学的几个分支，并且在编程理论中有应用 🙅</a:t>
            </a:r>
          </a:p>
        </p:txBody>
      </p:sp>
      <p:grpSp>
        <p:nvGrpSpPr>
          <p:cNvPr id="175" name="成组"/>
          <p:cNvGrpSpPr/>
          <p:nvPr/>
        </p:nvGrpSpPr>
        <p:grpSpPr>
          <a:xfrm>
            <a:off x="3293583" y="5757536"/>
            <a:ext cx="19708755" cy="7780096"/>
            <a:chOff x="0" y="0"/>
            <a:chExt cx="19708753" cy="7780094"/>
          </a:xfrm>
        </p:grpSpPr>
        <p:sp>
          <p:nvSpPr>
            <p:cNvPr id="172" name="因为它可以解释为什么镜子会将影像左右翻转，而不是上下翻转？✅"/>
            <p:cNvSpPr txBox="1"/>
            <p:nvPr/>
          </p:nvSpPr>
          <p:spPr>
            <a:xfrm>
              <a:off x="1860985" y="0"/>
              <a:ext cx="15354301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 algn="l" defTabSz="457200">
                <a:defRPr sz="4000">
                  <a:gradFill flip="none" rotWithShape="1">
                    <a:gsLst>
                      <a:gs pos="0">
                        <a:srgbClr val="1E98FD"/>
                      </a:gs>
                      <a:gs pos="100000">
                        <a:srgbClr val="FF00F7"/>
                      </a:gs>
                    </a:gsLst>
                    <a:lin ang="3960000" scaled="0"/>
                  </a:gra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因为它可以解释为什么镜子会将影像左右翻转，而不是上下翻转？✅</a:t>
              </a:r>
            </a:p>
          </p:txBody>
        </p:sp>
        <p:pic>
          <p:nvPicPr>
            <p:cNvPr id="173" name="图像" descr="图像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0" y="1240444"/>
              <a:ext cx="17796834" cy="6539651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174" name="视频链接"/>
            <p:cNvSpPr txBox="1"/>
            <p:nvPr/>
          </p:nvSpPr>
          <p:spPr>
            <a:xfrm>
              <a:off x="18375253" y="7158200"/>
              <a:ext cx="1333501" cy="529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u="sng">
                  <a:gradFill flip="none" rotWithShape="1">
                    <a:gsLst>
                      <a:gs pos="0">
                        <a:srgbClr val="1E98FD"/>
                      </a:gs>
                      <a:gs pos="100000">
                        <a:srgbClr val="FF00F7"/>
                      </a:gs>
                    </a:gsLst>
                    <a:lin ang="3960000" scaled="0"/>
                  </a:gradFill>
                </a:defRPr>
              </a:lvl1pPr>
            </a:lstStyle>
            <a:p>
              <a:pPr>
                <a:defRPr u="none"/>
              </a:pPr>
              <a:r>
                <a:rPr u="sng"/>
                <a:t>视频链接</a:t>
              </a:r>
              <a:endParaRPr u="sng"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2" animBg="1" advAuto="0"/>
      <p:bldP spid="171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1. 向观众展示是什么让你关注它"/>
          <p:cNvSpPr txBox="1"/>
          <p:nvPr>
            <p:ph type="ctrTitle"/>
          </p:nvPr>
        </p:nvSpPr>
        <p:spPr>
          <a:xfrm>
            <a:off x="2439138" y="4699570"/>
            <a:ext cx="19505724" cy="2206776"/>
          </a:xfrm>
          <a:prstGeom prst="rect">
            <a:avLst/>
          </a:prstGeom>
        </p:spPr>
        <p:txBody>
          <a:bodyPr/>
          <a:lstStyle/>
          <a:p>
            <a:pPr defTabSz="2365375">
              <a:defRPr sz="11250" spc="-337"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1. 向观众</a:t>
            </a: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展示</a:t>
            </a:r>
            <a:r>
              <a:t>是什么让你关注它</a:t>
            </a:r>
          </a:p>
        </p:txBody>
      </p:sp>
      <p:sp>
        <p:nvSpPr>
          <p:cNvPr id="178" name="Show what made you care"/>
          <p:cNvSpPr txBox="1"/>
          <p:nvPr/>
        </p:nvSpPr>
        <p:spPr>
          <a:xfrm>
            <a:off x="2843310" y="6908135"/>
            <a:ext cx="18697380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/>
          <a:p>
            <a: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Show</a:t>
            </a:r>
            <a:r>
              <a:t> what made you care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2. 先展示再描述"/>
          <p:cNvSpPr txBox="1"/>
          <p:nvPr>
            <p:ph type="ctrTitle"/>
          </p:nvPr>
        </p:nvSpPr>
        <p:spPr>
          <a:xfrm>
            <a:off x="2843310" y="5754611"/>
            <a:ext cx="18697380" cy="2206777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2. 先</a:t>
            </a: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展示</a:t>
            </a:r>
            <a:r>
              <a:t>再</a:t>
            </a: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描述</a:t>
            </a:r>
            <a:endParaRPr>
              <a:latin typeface="PingFang SC Semibold"/>
              <a:ea typeface="PingFang SC Semibold"/>
              <a:cs typeface="PingFang SC Semibold"/>
              <a:sym typeface="PingFang SC Semibold"/>
            </a:endParaRPr>
          </a:p>
        </p:txBody>
      </p:sp>
      <p:sp>
        <p:nvSpPr>
          <p:cNvPr id="181" name="1️⃣"/>
          <p:cNvSpPr txBox="1"/>
          <p:nvPr/>
        </p:nvSpPr>
        <p:spPr>
          <a:xfrm>
            <a:off x="11072655" y="4692934"/>
            <a:ext cx="838201" cy="1054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5700"/>
            </a:lvl1pPr>
          </a:lstStyle>
          <a:p>
            <a:r>
              <a:t>1️⃣</a:t>
            </a:r>
          </a:p>
        </p:txBody>
      </p:sp>
      <p:sp>
        <p:nvSpPr>
          <p:cNvPr id="182" name="2️⃣"/>
          <p:cNvSpPr txBox="1"/>
          <p:nvPr/>
        </p:nvSpPr>
        <p:spPr>
          <a:xfrm>
            <a:off x="15414660" y="4692934"/>
            <a:ext cx="838201" cy="1054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5700"/>
            </a:lvl1pPr>
          </a:lstStyle>
          <a:p>
            <a:r>
              <a:t>2️⃣</a:t>
            </a:r>
          </a:p>
        </p:txBody>
      </p:sp>
      <p:sp>
        <p:nvSpPr>
          <p:cNvPr id="183" name="Show then Tell"/>
          <p:cNvSpPr txBox="1"/>
          <p:nvPr/>
        </p:nvSpPr>
        <p:spPr>
          <a:xfrm>
            <a:off x="2843310" y="8070216"/>
            <a:ext cx="18697380" cy="2206777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/>
          <a:p>
            <a:pPr defTabSz="2438400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Show</a:t>
            </a:r>
            <a:r>
              <a:t> then </a:t>
            </a: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Tell</a:t>
            </a:r>
            <a:endParaRPr>
              <a:latin typeface="PingFang SC Semibold"/>
              <a:ea typeface="PingFang SC Semibold"/>
              <a:cs typeface="PingFang SC Semibold"/>
              <a:sym typeface="PingFang SC Semibold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12284" y="804173"/>
            <a:ext cx="16159432" cy="12534166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0502" y="348803"/>
            <a:ext cx="8589251" cy="429462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8" name="有限数量，且可用于建构公式的符号集合"/>
          <p:cNvSpPr txBox="1"/>
          <p:nvPr/>
        </p:nvSpPr>
        <p:spPr>
          <a:xfrm>
            <a:off x="11029198" y="2000816"/>
            <a:ext cx="11544301" cy="990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50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lvl1pPr>
          </a:lstStyle>
          <a:p>
            <a:r>
              <a:t>有限数量，且可用于建构公式的符号集合</a:t>
            </a:r>
          </a:p>
        </p:txBody>
      </p:sp>
      <p:pic>
        <p:nvPicPr>
          <p:cNvPr id="18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6436" y="4471056"/>
            <a:ext cx="5418234" cy="542358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90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755" y="4471056"/>
            <a:ext cx="5440225" cy="542358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91" name="棋子的排布…"/>
          <p:cNvSpPr txBox="1"/>
          <p:nvPr/>
        </p:nvSpPr>
        <p:spPr>
          <a:xfrm>
            <a:off x="2647717" y="10215996"/>
            <a:ext cx="2908301" cy="32004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defRPr sz="4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棋子的排布</a:t>
            </a:r>
          </a:p>
          <a:p>
            <a:pPr defTabSz="457200">
              <a:defRPr sz="4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🟰</a:t>
            </a:r>
          </a:p>
          <a:p>
            <a:pPr defTabSz="457200">
              <a:defRPr sz="4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符号的排列</a:t>
            </a:r>
          </a:p>
          <a:p>
            <a:pPr defTabSz="457200">
              <a:defRPr sz="4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 （定理）</a:t>
            </a:r>
          </a:p>
        </p:txBody>
      </p:sp>
      <p:pic>
        <p:nvPicPr>
          <p:cNvPr id="19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1888" y="4471056"/>
            <a:ext cx="5440224" cy="542358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93" name="线条"/>
          <p:cNvSpPr/>
          <p:nvPr/>
        </p:nvSpPr>
        <p:spPr>
          <a:xfrm flipV="1">
            <a:off x="12550964" y="7940263"/>
            <a:ext cx="1" cy="597724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/>
        </p:txBody>
      </p:sp>
      <p:sp>
        <p:nvSpPr>
          <p:cNvPr id="194" name="棋子行走的规则…"/>
          <p:cNvSpPr txBox="1"/>
          <p:nvPr/>
        </p:nvSpPr>
        <p:spPr>
          <a:xfrm>
            <a:off x="10179049" y="10308549"/>
            <a:ext cx="4025901" cy="2463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defRPr sz="4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棋子行走的规则</a:t>
            </a:r>
          </a:p>
          <a:p>
            <a:pPr defTabSz="457200">
              <a:defRPr sz="4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🟰 </a:t>
            </a:r>
          </a:p>
          <a:p>
            <a:pPr defTabSz="457200">
              <a:defRPr sz="4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证明的规则</a:t>
            </a:r>
          </a:p>
        </p:txBody>
      </p:sp>
      <p:sp>
        <p:nvSpPr>
          <p:cNvPr id="195" name="初始的布局…"/>
          <p:cNvSpPr txBox="1"/>
          <p:nvPr/>
        </p:nvSpPr>
        <p:spPr>
          <a:xfrm>
            <a:off x="17901403" y="10190596"/>
            <a:ext cx="2908301" cy="3251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defRPr sz="4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初始的布局</a:t>
            </a:r>
          </a:p>
          <a:p>
            <a:pPr defTabSz="457200">
              <a:defRPr sz="4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🟰 </a:t>
            </a:r>
          </a:p>
          <a:p>
            <a:pPr defTabSz="457200">
              <a:defRPr sz="4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初始的定理</a:t>
            </a:r>
          </a:p>
          <a:p>
            <a:pPr defTabSz="457200">
              <a:defRPr sz="4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PingFang SC Thin"/>
                <a:ea typeface="PingFang SC Thin"/>
                <a:cs typeface="PingFang SC Thin"/>
                <a:sym typeface="PingFang SC Thin"/>
              </a:defRPr>
            </a:pPr>
            <a:r>
              <a:t>(公理)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544</Words>
  <Application>WPS Office WWO_feishu_20220325115714-cd9e9316d1</Application>
  <PresentationFormat/>
  <Paragraphs>102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9" baseType="lpstr">
      <vt:lpstr>Arial</vt:lpstr>
      <vt:lpstr>宋体</vt:lpstr>
      <vt:lpstr>Wingdings</vt:lpstr>
      <vt:lpstr>Avenir Next Regular</vt:lpstr>
      <vt:lpstr>Avenir Next Medium</vt:lpstr>
      <vt:lpstr>Avenir Next Demi Bold</vt:lpstr>
      <vt:lpstr>Helvetica Neue</vt:lpstr>
      <vt:lpstr>PingFang SC Thin</vt:lpstr>
      <vt:lpstr>PingFang SC Semibold</vt:lpstr>
      <vt:lpstr>Helvetica</vt:lpstr>
      <vt:lpstr>PingFang SC Medium</vt:lpstr>
      <vt:lpstr>宋体</vt:lpstr>
      <vt:lpstr>汉仪书宋二KW</vt:lpstr>
      <vt:lpstr>31_ColorGradientLight</vt:lpstr>
      <vt:lpstr>如何更好地阐释某个概念</vt:lpstr>
      <vt:lpstr>1. 向观众展示是什么让你关注它</vt:lpstr>
      <vt:lpstr>PowerPoint 演示文稿</vt:lpstr>
      <vt:lpstr>1. 向观众展示是什么让你关注它</vt:lpstr>
      <vt:lpstr>PowerPoint 演示文稿</vt:lpstr>
      <vt:lpstr>1. 向观众展示是什么让你关注它</vt:lpstr>
      <vt:lpstr>2. 先展示再描述</vt:lpstr>
      <vt:lpstr>PowerPoint 演示文稿</vt:lpstr>
      <vt:lpstr>PowerPoint 演示文稿</vt:lpstr>
      <vt:lpstr>先具体，再抽象</vt:lpstr>
      <vt:lpstr>3. 使用「因此」，「但是」叙事法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3. 使用「因此」，「但是」叙事法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如何更好地解释某个事物</dc:title>
  <dc:creator/>
  <cp:lastModifiedBy/>
  <dcterms:created xsi:type="dcterms:W3CDTF">2022-11-11T06:19:02Z</dcterms:created>
  <dcterms:modified xsi:type="dcterms:W3CDTF">2022-11-11T06:19:02Z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